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  <p:sldMasterId id="2147483735" r:id="rId2"/>
  </p:sldMasterIdLst>
  <p:notesMasterIdLst>
    <p:notesMasterId r:id="rId28"/>
  </p:notesMasterIdLst>
  <p:sldIdLst>
    <p:sldId id="362" r:id="rId3"/>
    <p:sldId id="369" r:id="rId4"/>
    <p:sldId id="370" r:id="rId5"/>
    <p:sldId id="259" r:id="rId6"/>
    <p:sldId id="315" r:id="rId7"/>
    <p:sldId id="316" r:id="rId8"/>
    <p:sldId id="317" r:id="rId9"/>
    <p:sldId id="318" r:id="rId10"/>
    <p:sldId id="319" r:id="rId11"/>
    <p:sldId id="320" r:id="rId12"/>
    <p:sldId id="321" r:id="rId13"/>
    <p:sldId id="324" r:id="rId14"/>
    <p:sldId id="304" r:id="rId15"/>
    <p:sldId id="326" r:id="rId16"/>
    <p:sldId id="305" r:id="rId17"/>
    <p:sldId id="306" r:id="rId18"/>
    <p:sldId id="307" r:id="rId19"/>
    <p:sldId id="325" r:id="rId20"/>
    <p:sldId id="299" r:id="rId21"/>
    <p:sldId id="314" r:id="rId22"/>
    <p:sldId id="289" r:id="rId23"/>
    <p:sldId id="309" r:id="rId24"/>
    <p:sldId id="310" r:id="rId25"/>
    <p:sldId id="311" r:id="rId26"/>
    <p:sldId id="31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09E"/>
    <a:srgbClr val="00B0F0"/>
    <a:srgbClr val="7F7F7F"/>
    <a:srgbClr val="F6921E"/>
    <a:srgbClr val="A9C1D7"/>
    <a:srgbClr val="426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58" autoAdjust="0"/>
    <p:restoredTop sz="95820" autoAdjust="0"/>
  </p:normalViewPr>
  <p:slideViewPr>
    <p:cSldViewPr snapToGrid="0">
      <p:cViewPr varScale="1">
        <p:scale>
          <a:sx n="93" d="100"/>
          <a:sy n="93" d="100"/>
        </p:scale>
        <p:origin x="63" y="44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C8CBD-F1D1-4A81-A424-841DDC8D9B17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01954-0C9C-4572-8076-B108CCA43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1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6432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873500" y="638176"/>
            <a:ext cx="4488179" cy="4391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72" y="882807"/>
            <a:ext cx="1232701" cy="50549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998409" y="1588638"/>
            <a:ext cx="4363271" cy="126328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4000"/>
              </a:lnSpc>
              <a:defRPr sz="4300">
                <a:solidFill>
                  <a:srgbClr val="09009E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/>
              <a:t>Tresentation</a:t>
            </a:r>
            <a:r>
              <a:rPr lang="en-US" dirty="0"/>
              <a:t>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98409" y="2732030"/>
            <a:ext cx="4363271" cy="2834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by Name Presenter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3998411" y="3173032"/>
            <a:ext cx="4363269" cy="2112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ca-ES" dirty="0"/>
              <a:t>presenterMail@daenet.eu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4529949" y="3743984"/>
            <a:ext cx="2218627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+49 (0) 69 24 24 08 00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4529948" y="3965069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lvl="0">
              <a:defRPr sz="800"/>
            </a:lvl1pPr>
          </a:lstStyle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info@daenet.eu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4529948" y="4207243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0" algn="l" defTabSz="914400" rtl="0" eaLnBrk="1" latinLnBrk="0" hangingPunct="1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4529948" y="4449417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529948" y="4691591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8409" y="3015439"/>
            <a:ext cx="4363271" cy="2003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1000" kern="1200" dirty="0">
                <a:solidFill>
                  <a:srgbClr val="09009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Presenter role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72" y="3678584"/>
            <a:ext cx="286461" cy="11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82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B3A4B-3D56-460A-B842-96B4B9F83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2495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7AB34-3633-415B-B1C7-3B5A88EA5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1353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CD91D-A88F-45AC-BA9C-B4295284C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1235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1821896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312873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100B4-0765-492D-BB10-CA368B88D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83955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63037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D94B2-FD11-45E8-95D3-CDDB08057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853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1B79-49BD-44A1-85A9-D470685C4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1076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44212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514" y="2103008"/>
            <a:ext cx="2296973" cy="941923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5552229" y="3544125"/>
            <a:ext cx="2218627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+49 (0) 69 24 24 08 00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5552228" y="3765210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lvl="0">
              <a:defRPr sz="800"/>
            </a:lvl1pPr>
          </a:lstStyle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info@daenet.eu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5552228" y="4007384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0" algn="l" defTabSz="914400" rtl="0" eaLnBrk="1" latinLnBrk="0" hangingPunct="1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5552228" y="4249558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5552228" y="4491732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952" y="3478725"/>
            <a:ext cx="286461" cy="11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36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535546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90383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99227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67B94-A625-42EB-BD0E-CC58BFF9B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1425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7682" y="6073744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rgbClr val="002060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BECE8-BE53-4BCA-B590-EA6059A2D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2" y="316515"/>
            <a:ext cx="1732537" cy="95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77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8638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498018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D32B91-ED03-4471-BB97-2FC48E0DE1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4434" y="6310776"/>
            <a:ext cx="16255668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9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C9E4BC6-A4DE-4ACC-8340-AA765249DC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4434" y="6310776"/>
            <a:ext cx="16255668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5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mall Glob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12191-2305-4521-8FD7-8C6C21195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1725" y="6556136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44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C9E4BC6-A4DE-4ACC-8340-AA765249DC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4434" y="6310776"/>
            <a:ext cx="16255668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1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498018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D32B91-ED03-4471-BB97-2FC48E0DE1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4434" y="6310776"/>
            <a:ext cx="16255668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Screen Title Slid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0" y="6310775"/>
            <a:ext cx="13498800" cy="30186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178878" y="5581811"/>
            <a:ext cx="3851563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00" err="1">
                <a:solidFill>
                  <a:schemeClr val="tx2"/>
                </a:solidFill>
                <a:latin typeface="+mn-lt"/>
              </a:rPr>
              <a:t>daenet</a:t>
            </a:r>
            <a:r>
              <a:rPr lang="de-DE" sz="1100">
                <a:solidFill>
                  <a:schemeClr val="tx2"/>
                </a:solidFill>
                <a:latin typeface="+mn-lt"/>
              </a:rPr>
              <a:t> Gesellschaft für Informationstechnologie mbH</a:t>
            </a:r>
            <a:br>
              <a:rPr lang="de-DE" sz="1100">
                <a:solidFill>
                  <a:schemeClr val="tx2"/>
                </a:solidFill>
                <a:latin typeface="+mn-lt"/>
              </a:rPr>
            </a:br>
            <a:r>
              <a:rPr lang="de-DE" sz="900">
                <a:solidFill>
                  <a:srgbClr val="99999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Hanauer Landstr. 204    60314 Frankfurt am Main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01" y="4007836"/>
            <a:ext cx="2104312" cy="1165791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32510" y="1172795"/>
            <a:ext cx="11544300" cy="72736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5598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97194" y="2589243"/>
            <a:ext cx="8583470" cy="2814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+mj-lt"/>
                <a:cs typeface="Segoe UI Semibold" panose="020B0702040204020203" pitchFamily="34" charset="0"/>
              </a:defRPr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 dirty="0"/>
              <a:t>Click to edit presenter role</a:t>
            </a:r>
            <a:endParaRPr lang="en-GB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1797195" y="2870687"/>
            <a:ext cx="8583469" cy="2678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22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400" b="0" i="0" kern="1200" dirty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presenter@mail.com</a:t>
            </a:r>
            <a:endParaRPr lang="en-GB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7050" y="2099734"/>
            <a:ext cx="8583613" cy="6699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ca-ES" dirty="0"/>
              <a:t>Click to edit Presenter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956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70" y="-7782"/>
            <a:ext cx="12251139" cy="687356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69302" y="2077813"/>
            <a:ext cx="6274974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651821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51E25-6AA5-4236-AAE4-9D58B86CBA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493" y="6181228"/>
            <a:ext cx="1157143" cy="64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0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6954" t="21189" r="15525" b="7567"/>
          <a:stretch/>
        </p:blipFill>
        <p:spPr>
          <a:xfrm>
            <a:off x="5333417" y="0"/>
            <a:ext cx="6858583" cy="6858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97967-19F9-4345-97E0-F62D7C6D6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2" y="316515"/>
            <a:ext cx="2104312" cy="11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70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3D683-A7F2-4CC0-8EB4-C62938AC3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1248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6D244-61B0-40AD-8A80-F74F03B41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9894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image" Target="../media/image7.emf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25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11" r:id="rId2"/>
    <p:sldLayoutId id="2147483719" r:id="rId3"/>
    <p:sldLayoutId id="214748372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714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33" r:id="rId23"/>
    <p:sldLayoutId id="2147483758" r:id="rId2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otnet/api/" TargetMode="Externa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core/rid-catalog" TargetMode="External"/><Relationship Id="rId2" Type="http://schemas.openxmlformats.org/officeDocument/2006/relationships/hyperlink" Target="https://docs.microsoft.com/en-us/dotnet/standard/frameworks" TargetMode="Externa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docs.microsoft.com/en-us/dotnet/articles/core/rid-catalog" TargetMode="External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groups/8689804/" TargetMode="Externa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damir.dobric@daenet.com" TargetMode="External"/><Relationship Id="rId7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about.me/damirdobric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otnet/standard/net-standard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340430" y="2294641"/>
            <a:ext cx="8046720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Welcome </a:t>
            </a:r>
          </a:p>
          <a:p>
            <a:pPr algn="ctr"/>
            <a:r>
              <a:rPr lang="en-US" sz="3200" dirty="0"/>
              <a:t>to</a:t>
            </a:r>
          </a:p>
          <a:p>
            <a:pPr algn="ctr"/>
            <a:r>
              <a:rPr lang="en-US" sz="4000" dirty="0"/>
              <a:t>Software Engineering </a:t>
            </a:r>
          </a:p>
          <a:p>
            <a:pPr algn="ctr"/>
            <a:r>
              <a:rPr lang="en-US" sz="2800" dirty="0"/>
              <a:t>Lesson</a:t>
            </a:r>
            <a:r>
              <a:rPr lang="en-US" sz="4000" dirty="0"/>
              <a:t> </a:t>
            </a:r>
            <a:r>
              <a:rPr lang="en-US" sz="2800" dirty="0"/>
              <a:t>WS2020/2021</a:t>
            </a:r>
          </a:p>
          <a:p>
            <a:pPr algn="ctr"/>
            <a:r>
              <a:rPr lang="en-US" sz="2800" dirty="0"/>
              <a:t>Starting at 14:15</a:t>
            </a:r>
          </a:p>
          <a:p>
            <a:pPr algn="ctr"/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1646" y="6039842"/>
            <a:ext cx="616132" cy="41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6E2A2C-3592-4099-8A57-057CFEC37A23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6137E1-AF77-48F4-9BAE-D596AE03C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94" y="4523869"/>
            <a:ext cx="1403387" cy="1389140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F8A35AE6-864A-4BFA-85C6-AFB2007E1A3D}"/>
              </a:ext>
            </a:extLst>
          </p:cNvPr>
          <p:cNvSpPr/>
          <p:nvPr/>
        </p:nvSpPr>
        <p:spPr bwMode="auto">
          <a:xfrm>
            <a:off x="792478" y="3265713"/>
            <a:ext cx="1012372" cy="783253"/>
          </a:xfrm>
          <a:prstGeom prst="wedgeRectCallout">
            <a:avLst>
              <a:gd name="adj1" fmla="val -11801"/>
              <a:gd name="adj2" fmla="val 76676"/>
            </a:avLst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cs typeface="Segoe UI" pitchFamily="34" charset="0"/>
              </a:rPr>
              <a:t>survey</a:t>
            </a:r>
            <a:endParaRPr lang="en-DE" sz="1400" dirty="0">
              <a:solidFill>
                <a:schemeClr val="tx1"/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48004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1AA9B3-74AB-4DCC-B8C5-1A8A363B00D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400" dirty="0"/>
              <a:t>.NET Standard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86D2AE-622B-4A43-ACAC-282180445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993" y="1557324"/>
            <a:ext cx="8049633" cy="411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39462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ECB22-5852-4F7F-9C53-1591E5D373F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400" dirty="0"/>
              <a:t>API Browser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9CE32A-64EF-45B5-91F9-FC8416C9B75F}"/>
              </a:ext>
            </a:extLst>
          </p:cNvPr>
          <p:cNvSpPr/>
          <p:nvPr/>
        </p:nvSpPr>
        <p:spPr>
          <a:xfrm>
            <a:off x="2710653" y="2831680"/>
            <a:ext cx="7194662" cy="7309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2"/>
              </a:rPr>
              <a:t>https://docs.microsoft.com/en-us/dotnet/api/</a:t>
            </a:r>
            <a:endParaRPr lang="en-US" sz="2800" dirty="0"/>
          </a:p>
          <a:p>
            <a:endParaRPr lang="en-US" sz="135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304883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937D5E6-C982-422F-A687-806E40C6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Frameworks and Runtimes</a:t>
            </a:r>
            <a:endParaRPr lang="en-DE" sz="4400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BA91855-4105-4713-AFAB-726B10509EE0}"/>
              </a:ext>
            </a:extLst>
          </p:cNvPr>
          <p:cNvSpPr txBox="1">
            <a:spLocks/>
          </p:cNvSpPr>
          <p:nvPr/>
        </p:nvSpPr>
        <p:spPr>
          <a:xfrm>
            <a:off x="2102233" y="1440373"/>
            <a:ext cx="8734634" cy="38049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Target Frameworks</a:t>
            </a:r>
          </a:p>
          <a:p>
            <a:pPr lvl="1"/>
            <a:r>
              <a:rPr lang="en-DE" dirty="0">
                <a:hlinkClick r:id="rId2"/>
              </a:rPr>
              <a:t>https://docs.microsoft.com/en-us/dotnet/standard/frameworks</a:t>
            </a:r>
            <a:endParaRPr lang="en-US" dirty="0"/>
          </a:p>
          <a:p>
            <a:r>
              <a:rPr lang="en-US" sz="2400" dirty="0"/>
              <a:t>Target Runtimes</a:t>
            </a:r>
          </a:p>
          <a:p>
            <a:pPr lvl="1"/>
            <a:r>
              <a:rPr lang="en-US" sz="2100" dirty="0"/>
              <a:t>Used to identify target platforms where the application runs</a:t>
            </a:r>
            <a:br>
              <a:rPr lang="en-US" sz="2100" dirty="0"/>
            </a:br>
            <a:r>
              <a:rPr lang="en-US" sz="1500" dirty="0">
                <a:hlinkClick r:id="rId3"/>
              </a:rPr>
              <a:t>https://docs.microsoft.com/en-us/dotnet/core/rid-catalog</a:t>
            </a:r>
            <a:endParaRPr lang="en-US" sz="1500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7232276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Currently Supported OS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945" y="1105870"/>
            <a:ext cx="2844199" cy="40821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56340" y="5851668"/>
            <a:ext cx="7805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https://docs.microsoft.com/en-us/dotnet/articles/core/rid-catalog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858" y="1440593"/>
            <a:ext cx="2073899" cy="36601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2378" y="1078450"/>
            <a:ext cx="1365714" cy="3399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0585" y="1481694"/>
            <a:ext cx="1655548" cy="30128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0586" y="4597878"/>
            <a:ext cx="2320569" cy="13025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4421" y="1305613"/>
            <a:ext cx="1524221" cy="132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8970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E4B9B-6A60-4BE0-9238-9944231BE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specify target runtime(s)?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137511-18C6-49D0-8024-BFCEBDF7ACFF}"/>
              </a:ext>
            </a:extLst>
          </p:cNvPr>
          <p:cNvSpPr/>
          <p:nvPr/>
        </p:nvSpPr>
        <p:spPr>
          <a:xfrm>
            <a:off x="1157555" y="2058706"/>
            <a:ext cx="908577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RuntimeIdentifiers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win10-x64;osx.10.11-x64;debian-x64</a:t>
            </a:r>
          </a:p>
          <a:p>
            <a:pPr lvl="1"/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RuntimeIdentifiers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br>
              <a:rPr lang="en-US" sz="2000"/>
            </a:br>
            <a:r>
              <a:rPr lang="en-US" sz="2000"/>
              <a:t>     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&gt;dotnet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publish -r win10-x64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&gt;dotnet publish -r osx.10.10-x64 –f netcoreapp2.0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&gt;dotnet publish -r ubuntu.14.04-x64</a:t>
            </a:r>
          </a:p>
          <a:p>
            <a:endParaRPr lang="en-US" sz="80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51236752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CEEB0A-9F38-4B07-9B43-DE4554065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234" y="2150479"/>
            <a:ext cx="4086201" cy="2729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Build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52651" y="1405942"/>
            <a:ext cx="6358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Build application: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C:\AppFolder&gt;dotnet build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2095547" y="2335412"/>
            <a:ext cx="1974574" cy="695739"/>
          </a:xfrm>
          <a:prstGeom prst="wedgeRectCallout">
            <a:avLst>
              <a:gd name="adj1" fmla="val 66782"/>
              <a:gd name="adj2" fmla="val 17070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You application is still here </a:t>
            </a:r>
            <a:r>
              <a:rPr lang="en-US" sz="1600" dirty="0">
                <a:sym typeface="Wingdings" panose="05000000000000000000" pitchFamily="2" charset="2"/>
              </a:rPr>
              <a:t> in DLL</a:t>
            </a:r>
            <a:endParaRPr lang="en-US" sz="1600" dirty="0"/>
          </a:p>
        </p:txBody>
      </p:sp>
      <p:sp>
        <p:nvSpPr>
          <p:cNvPr id="11" name="Rectangular Callout 10"/>
          <p:cNvSpPr/>
          <p:nvPr/>
        </p:nvSpPr>
        <p:spPr>
          <a:xfrm>
            <a:off x="8017376" y="4012987"/>
            <a:ext cx="2543943" cy="1597366"/>
          </a:xfrm>
          <a:prstGeom prst="wedgeRectCallout">
            <a:avLst>
              <a:gd name="adj1" fmla="val -126510"/>
              <a:gd name="adj2" fmla="val -5471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You can run it with: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 err="1"/>
              <a:t>dotnet</a:t>
            </a:r>
            <a:r>
              <a:rPr lang="en-US" sz="1600" dirty="0"/>
              <a:t> helloworld.dll</a:t>
            </a:r>
          </a:p>
        </p:txBody>
      </p:sp>
    </p:spTree>
    <p:extLst>
      <p:ext uri="{BB962C8B-B14F-4D97-AF65-F5344CB8AC3E}">
        <p14:creationId xmlns:p14="http://schemas.microsoft.com/office/powerpoint/2010/main" val="27078834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 </a:t>
            </a:r>
            <a:r>
              <a:rPr lang="en-US" sz="4400" dirty="0"/>
              <a:t>Build Self-Contained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51910" y="1257154"/>
            <a:ext cx="6358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Build application: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C:\AppFolder&gt;dotnet build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51910" y="2041588"/>
            <a:ext cx="71127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Build application: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C:\AppFolder&gt;dotnet publish –r win10-x64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C:\AppFolder&gt;dotnet publish –r win10-x86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C:\AppFolder&gt;dotnet publish –r ubuntu.14.04-x64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C:\AppFolder&gt;dotnet publish –r ubuntu.14.04-x64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006" y="4101147"/>
            <a:ext cx="2270151" cy="2111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014" y="4076552"/>
            <a:ext cx="2244293" cy="19593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1378" y="4076553"/>
            <a:ext cx="2103257" cy="2136491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4796006" y="4576713"/>
            <a:ext cx="2217613" cy="923691"/>
          </a:xfrm>
          <a:prstGeom prst="wedgeRectCallout">
            <a:avLst>
              <a:gd name="adj1" fmla="val 90413"/>
              <a:gd name="adj2" fmla="val 8035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All framework assemblies are deployed with application.</a:t>
            </a:r>
          </a:p>
        </p:txBody>
      </p:sp>
    </p:spTree>
    <p:extLst>
      <p:ext uri="{BB962C8B-B14F-4D97-AF65-F5344CB8AC3E}">
        <p14:creationId xmlns:p14="http://schemas.microsoft.com/office/powerpoint/2010/main" val="33132210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Run with </a:t>
            </a:r>
            <a:r>
              <a:rPr lang="en-US" sz="4400" dirty="0" err="1"/>
              <a:t>dbl</a:t>
            </a:r>
            <a:r>
              <a:rPr lang="en-US" sz="4400" dirty="0"/>
              <a:t>-click on .EXE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536" y="2536876"/>
            <a:ext cx="8517885" cy="2252526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6953550" y="1290073"/>
            <a:ext cx="1974574" cy="695739"/>
          </a:xfrm>
          <a:prstGeom prst="wedgeRectCallout">
            <a:avLst>
              <a:gd name="adj1" fmla="val -117460"/>
              <a:gd name="adj2" fmla="val 1603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 is still DLL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5721287" y="5054353"/>
            <a:ext cx="3484470" cy="655982"/>
          </a:xfrm>
          <a:prstGeom prst="wedgeRectCallout">
            <a:avLst>
              <a:gd name="adj1" fmla="val -32472"/>
              <a:gd name="adj2" fmla="val -29145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Framework is loaded from application path and not from installation.</a:t>
            </a:r>
          </a:p>
        </p:txBody>
      </p:sp>
    </p:spTree>
    <p:extLst>
      <p:ext uri="{BB962C8B-B14F-4D97-AF65-F5344CB8AC3E}">
        <p14:creationId xmlns:p14="http://schemas.microsoft.com/office/powerpoint/2010/main" val="343774731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6CEDD-5BE8-4C6E-AE36-8603DA445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objects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6DA4E-17A9-4730-9CE5-6156DC1773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public class </a:t>
            </a:r>
            <a:r>
              <a:rPr lang="en-US" dirty="0" err="1"/>
              <a:t>MyClass</a:t>
            </a:r>
            <a:br>
              <a:rPr lang="en-US" dirty="0"/>
            </a:br>
            <a:r>
              <a:rPr lang="en-US" dirty="0"/>
              <a:t>{</a:t>
            </a:r>
          </a:p>
          <a:p>
            <a:r>
              <a:rPr lang="en-US" dirty="0"/>
              <a:t>     public double </a:t>
            </a:r>
            <a:r>
              <a:rPr lang="en-US" dirty="0" err="1"/>
              <a:t>SomeMethod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a, </a:t>
            </a:r>
            <a:r>
              <a:rPr lang="en-US" dirty="0" err="1"/>
              <a:t>int</a:t>
            </a:r>
            <a:r>
              <a:rPr lang="en-US" dirty="0"/>
              <a:t> b)</a:t>
            </a:r>
            <a:br>
              <a:rPr lang="en-US" dirty="0"/>
            </a:br>
            <a:r>
              <a:rPr lang="en-US" dirty="0"/>
              <a:t>     {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	return a / b;</a:t>
            </a:r>
          </a:p>
          <a:p>
            <a:r>
              <a:rPr lang="en-US" dirty="0"/>
              <a:t>     }</a:t>
            </a:r>
          </a:p>
          <a:p>
            <a:r>
              <a:rPr lang="en-US" dirty="0"/>
              <a:t>}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3186958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Process Explorer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06" y="1533141"/>
            <a:ext cx="2316307" cy="2667786"/>
          </a:xfrm>
          <a:prstGeom prst="rect">
            <a:avLst/>
          </a:prstGeom>
          <a:ln w="22225">
            <a:solidFill>
              <a:srgbClr val="09009E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059" y="1533142"/>
            <a:ext cx="4067175" cy="1419225"/>
          </a:xfrm>
          <a:prstGeom prst="rect">
            <a:avLst/>
          </a:prstGeom>
          <a:ln w="22225">
            <a:solidFill>
              <a:srgbClr val="09009E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059" y="3467582"/>
            <a:ext cx="5872167" cy="254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46283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209801" y="720566"/>
            <a:ext cx="8046720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The rule No1</a:t>
            </a:r>
          </a:p>
          <a:p>
            <a:pPr algn="ctr"/>
            <a:r>
              <a:rPr lang="en-US" sz="4000" u="sng" dirty="0"/>
              <a:t>Keep your camera on</a:t>
            </a:r>
            <a:endParaRPr lang="en-US" sz="3600" u="sng" dirty="0"/>
          </a:p>
          <a:p>
            <a:pPr algn="ctr"/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Graphic 8" descr="Web cam">
            <a:extLst>
              <a:ext uri="{FF2B5EF4-FFF2-40B4-BE49-F238E27FC236}">
                <a16:creationId xmlns:a16="http://schemas.microsoft.com/office/drawing/2014/main" id="{B23B7DEC-9DC5-4A44-8068-31C2ECBBC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5961" y="2233136"/>
            <a:ext cx="914400" cy="914400"/>
          </a:xfrm>
          <a:prstGeom prst="rect">
            <a:avLst/>
          </a:prstGeom>
        </p:spPr>
      </p:pic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761" y="4375310"/>
            <a:ext cx="25908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1D67FB-6997-4D54-9248-742BDA9778E3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5991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CA3B3-756E-4B64-94B8-08B210153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34809-94B5-4876-8AAC-8F3D7B96D3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599FC21-9558-45ED-808D-AE42D7AA2068}"/>
              </a:ext>
            </a:extLst>
          </p:cNvPr>
          <p:cNvSpPr txBox="1">
            <a:spLocks/>
          </p:cNvSpPr>
          <p:nvPr/>
        </p:nvSpPr>
        <p:spPr>
          <a:xfrm>
            <a:off x="2208634" y="1963929"/>
            <a:ext cx="7886700" cy="43894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9009E"/>
                </a:solidFill>
              </a:rPr>
              <a:t>E6 - Framework Independent Build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9009E"/>
                </a:solidFill>
              </a:rPr>
              <a:t>E7 - Working with Debugger</a:t>
            </a:r>
          </a:p>
        </p:txBody>
      </p:sp>
    </p:spTree>
    <p:extLst>
      <p:ext uri="{BB962C8B-B14F-4D97-AF65-F5344CB8AC3E}">
        <p14:creationId xmlns:p14="http://schemas.microsoft.com/office/powerpoint/2010/main" val="16550084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(E5) Framework Independent Build</a:t>
            </a:r>
            <a:br>
              <a:rPr lang="en-US" dirty="0"/>
            </a:br>
            <a:endParaRPr lang="en-US" sz="27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B56A61D-5E95-4AD0-A192-B0DBAF0446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4670078"/>
          </a:xfrm>
        </p:spPr>
        <p:txBody>
          <a:bodyPr>
            <a:normAutofit fontScale="47500" lnSpcReduction="20000"/>
          </a:bodyPr>
          <a:lstStyle/>
          <a:p>
            <a:r>
              <a:rPr lang="en-US" sz="5000" dirty="0"/>
              <a:t>Open you HelloWorld application.</a:t>
            </a:r>
          </a:p>
          <a:p>
            <a:r>
              <a:rPr lang="en-US" sz="5000" dirty="0"/>
              <a:t>Change project file as follows</a:t>
            </a:r>
          </a:p>
          <a:p>
            <a:pPr marL="457200" lvl="1"/>
            <a:r>
              <a:rPr lang="en-US" sz="5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5000" dirty="0">
                <a:solidFill>
                  <a:srgbClr val="A31515"/>
                </a:solidFill>
                <a:latin typeface="Consolas" panose="020B0609020204030204" pitchFamily="49" charset="0"/>
              </a:rPr>
              <a:t>RuntimeIdentifiers</a:t>
            </a:r>
            <a:r>
              <a:rPr lang="en-US" sz="5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pPr marL="457200" lvl="1"/>
            <a:r>
              <a:rPr lang="en-US" sz="5000" dirty="0">
                <a:solidFill>
                  <a:srgbClr val="000000"/>
                </a:solidFill>
                <a:latin typeface="Consolas" panose="020B0609020204030204" pitchFamily="49" charset="0"/>
              </a:rPr>
              <a:t>    win10-x64;osx.10.11-x64;debian-x64</a:t>
            </a:r>
          </a:p>
          <a:p>
            <a:pPr marL="457200" lvl="1"/>
            <a:r>
              <a:rPr lang="en-US" sz="5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5000" dirty="0">
                <a:solidFill>
                  <a:srgbClr val="A31515"/>
                </a:solidFill>
                <a:latin typeface="Consolas" panose="020B0609020204030204" pitchFamily="49" charset="0"/>
              </a:rPr>
              <a:t>RuntimeIdentifiers</a:t>
            </a:r>
            <a:r>
              <a:rPr lang="en-US" sz="5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5000" dirty="0"/>
          </a:p>
          <a:p>
            <a:r>
              <a:rPr lang="en-US" sz="5000" dirty="0"/>
              <a:t>Open Command line in application root and execute </a:t>
            </a:r>
            <a:br>
              <a:rPr lang="en-US" sz="5000" dirty="0"/>
            </a:br>
            <a:r>
              <a:rPr lang="en-US" sz="5000" dirty="0"/>
              <a:t>‘dotnet publish’:</a:t>
            </a:r>
          </a:p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 &gt;</a:t>
            </a:r>
            <a:r>
              <a:rPr lang="en-US" sz="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dotnet</a:t>
            </a:r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publish -r win10-x64</a:t>
            </a:r>
          </a:p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 &gt;dotnet publish -r osx.10.10-x64 –f netcoreapp2.0</a:t>
            </a:r>
          </a:p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 &gt;dotnet publish -r ubuntu.14.04-x64</a:t>
            </a:r>
          </a:p>
          <a:p>
            <a:r>
              <a:rPr lang="en-US" sz="5000" dirty="0"/>
              <a:t>… continued on next slide…</a:t>
            </a:r>
          </a:p>
          <a:p>
            <a:endParaRPr lang="en-US" dirty="0"/>
          </a:p>
          <a:p>
            <a:endParaRPr lang="en-US" dirty="0"/>
          </a:p>
          <a:p>
            <a:pPr marL="457200" lvl="1"/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23395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After publish…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0" y="2616200"/>
            <a:ext cx="6570663" cy="356235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171313" y="1358461"/>
            <a:ext cx="7919605" cy="47768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Notice build for all runtimes (win, ox and </a:t>
            </a:r>
            <a:r>
              <a:rPr lang="en-US" sz="2000" dirty="0" err="1"/>
              <a:t>linux</a:t>
            </a:r>
            <a:r>
              <a:rPr lang="en-US" sz="2000" dirty="0"/>
              <a:t>)</a:t>
            </a:r>
          </a:p>
          <a:p>
            <a:r>
              <a:rPr lang="en-US" sz="2000" dirty="0"/>
              <a:t>Navigate to windows runtime folder.</a:t>
            </a:r>
          </a:p>
          <a:p>
            <a:r>
              <a:rPr lang="en-US" sz="2000" dirty="0"/>
              <a:t>… continued on next slide…</a:t>
            </a:r>
          </a:p>
        </p:txBody>
      </p:sp>
    </p:spTree>
    <p:extLst>
      <p:ext uri="{BB962C8B-B14F-4D97-AF65-F5344CB8AC3E}">
        <p14:creationId xmlns:p14="http://schemas.microsoft.com/office/powerpoint/2010/main" val="385277558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How and what to run?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907" y="2801711"/>
            <a:ext cx="5552642" cy="3155673"/>
          </a:xfrm>
          <a:prstGeom prst="rect">
            <a:avLst/>
          </a:prstGeom>
          <a:ln w="22225">
            <a:solidFill>
              <a:srgbClr val="09009E"/>
            </a:solidFill>
          </a:ln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152651" y="1582393"/>
            <a:ext cx="7919605" cy="47768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Navigate to ‘</a:t>
            </a:r>
            <a:r>
              <a:rPr lang="en-US" sz="2000" i="1" dirty="0"/>
              <a:t>win10-x64/publish</a:t>
            </a:r>
            <a:r>
              <a:rPr lang="en-US" sz="2000" dirty="0"/>
              <a:t>’ folder.</a:t>
            </a:r>
          </a:p>
          <a:p>
            <a:r>
              <a:rPr lang="en-US" sz="2000" dirty="0"/>
              <a:t>Locate EXE and start it.</a:t>
            </a:r>
          </a:p>
        </p:txBody>
      </p:sp>
    </p:spTree>
    <p:extLst>
      <p:ext uri="{BB962C8B-B14F-4D97-AF65-F5344CB8AC3E}">
        <p14:creationId xmlns:p14="http://schemas.microsoft.com/office/powerpoint/2010/main" val="174662119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(E6) Working with Debugger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964" y="1548951"/>
            <a:ext cx="4419600" cy="30765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116" y="2597088"/>
            <a:ext cx="4498161" cy="345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14283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Explore loaded modules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47" y="1302938"/>
            <a:ext cx="4162238" cy="3482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994" y="3146741"/>
            <a:ext cx="7769007" cy="295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4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E5476731-650C-4067-B1E5-7DE698444A71}"/>
              </a:ext>
            </a:extLst>
          </p:cNvPr>
          <p:cNvSpPr/>
          <p:nvPr/>
        </p:nvSpPr>
        <p:spPr>
          <a:xfrm>
            <a:off x="2063552" y="3229847"/>
            <a:ext cx="2918234" cy="9070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Lesson  Mo. 14.15-17.45 h Lab:      Thur. 14.00-16.00 h</a:t>
            </a:r>
          </a:p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Room 8-103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AB76E9-6B7A-49B3-8AB2-700267754F27}"/>
              </a:ext>
            </a:extLst>
          </p:cNvPr>
          <p:cNvSpPr/>
          <p:nvPr/>
        </p:nvSpPr>
        <p:spPr>
          <a:xfrm>
            <a:off x="2063552" y="824539"/>
            <a:ext cx="8352928" cy="10081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Software Engineering</a:t>
            </a:r>
          </a:p>
          <a:p>
            <a:pPr algn="ctr"/>
            <a:r>
              <a:rPr lang="en-US" sz="2000"/>
              <a:t>WS-2020-2021</a:t>
            </a:r>
            <a:endParaRPr lang="en-US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4FAB61-87E8-4685-B7ED-16385FEC8E35}"/>
              </a:ext>
            </a:extLst>
          </p:cNvPr>
          <p:cNvSpPr/>
          <p:nvPr/>
        </p:nvSpPr>
        <p:spPr>
          <a:xfrm>
            <a:off x="6289813" y="6150645"/>
            <a:ext cx="4557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https://www.linkedin.com/groups/8689804/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879973-0652-45BD-88BD-0079614EB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176" y="2277418"/>
            <a:ext cx="2638304" cy="25555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199F83-BF7E-4801-A9EE-354511CE8C8C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8885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79576" y="908720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Building, running and debugging .NET Core applications</a:t>
            </a:r>
            <a:endParaRPr lang="de-DE" sz="4000" dirty="0"/>
          </a:p>
        </p:txBody>
      </p:sp>
      <p:sp>
        <p:nvSpPr>
          <p:cNvPr id="8" name="Rectangle 7"/>
          <p:cNvSpPr/>
          <p:nvPr/>
        </p:nvSpPr>
        <p:spPr>
          <a:xfrm>
            <a:off x="2266220" y="2924944"/>
            <a:ext cx="4333836" cy="21242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 Dobric</a:t>
            </a: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44072" y="4113076"/>
            <a:ext cx="3384376" cy="9361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3"/>
              </a:rPr>
              <a:t>damir.dobric@daenet.com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4"/>
              </a:rPr>
              <a:t>https://about.me/damirdobric</a:t>
            </a: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sz="1400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44072" y="2924944"/>
            <a:ext cx="3384376" cy="106211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Regional Director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Most Valuable Professional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44" y="3987062"/>
            <a:ext cx="939244" cy="9392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93" y="4028412"/>
            <a:ext cx="905871" cy="9058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79576" y="3724518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24119" y="3781901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Twitter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77" y="4001516"/>
            <a:ext cx="1558067" cy="85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566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B16855-313C-4A6B-90CA-EBCC8EF2B71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.NET Standard</a:t>
            </a:r>
          </a:p>
        </p:txBody>
      </p:sp>
    </p:spTree>
    <p:extLst>
      <p:ext uri="{BB962C8B-B14F-4D97-AF65-F5344CB8AC3E}">
        <p14:creationId xmlns:p14="http://schemas.microsoft.com/office/powerpoint/2010/main" val="98724568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4609F-18B4-4D1C-AF69-84F3067E884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400" dirty="0"/>
              <a:t>What is .NET Standard?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908000-F0BB-45D4-A190-9630A60F14F0}"/>
              </a:ext>
            </a:extLst>
          </p:cNvPr>
          <p:cNvSpPr/>
          <p:nvPr/>
        </p:nvSpPr>
        <p:spPr>
          <a:xfrm>
            <a:off x="2124892" y="2455734"/>
            <a:ext cx="7579723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The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  <a:hlinkClick r:id="rId2"/>
              </a:rPr>
              <a:t>.NET Standard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 is an API spec that describes the consistent set of .NET APIs that developers can expect in each .NET implementation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F9021B-E425-447C-90D0-DE1BC9457672}"/>
              </a:ext>
            </a:extLst>
          </p:cNvPr>
          <p:cNvSpPr/>
          <p:nvPr/>
        </p:nvSpPr>
        <p:spPr>
          <a:xfrm>
            <a:off x="3408619" y="5252493"/>
            <a:ext cx="652278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/>
              <a:t>https://github.com/dotnet/standard/blob/master/docs/versions.md</a:t>
            </a:r>
          </a:p>
        </p:txBody>
      </p:sp>
    </p:spTree>
    <p:extLst>
      <p:ext uri="{BB962C8B-B14F-4D97-AF65-F5344CB8AC3E}">
        <p14:creationId xmlns:p14="http://schemas.microsoft.com/office/powerpoint/2010/main" val="173777586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5BA75-06B8-4C80-B9B4-FDA367E5C65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400" dirty="0"/>
              <a:t>.NET Standard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CEF3B3A-29D7-46A4-B6F9-F72294E9340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409700"/>
            <a:ext cx="4370388" cy="4979988"/>
          </a:xfrm>
          <a:prstGeom prst="rect">
            <a:avLst/>
          </a:prstGeo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>
                <a:latin typeface="Segoe UI Semilight" panose="020B0402040204020203" pitchFamily="34" charset="0"/>
              </a:rPr>
              <a:t>PCL is common lowest denominator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>
                <a:latin typeface="Segoe UI Semilight" panose="020B0402040204020203" pitchFamily="34" charset="0"/>
              </a:rPr>
              <a:t>Standard is replacement for PCL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DDB9D-078B-4CB2-BB7E-25A8B6DC8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827" y="1409306"/>
            <a:ext cx="3971170" cy="381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8892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0905F-633C-4FDA-B33D-CB81343A06C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de-DE" sz="4400" dirty="0" err="1"/>
              <a:t>Which</a:t>
            </a:r>
            <a:r>
              <a:rPr lang="de-DE" sz="4400" dirty="0"/>
              <a:t> </a:t>
            </a:r>
            <a:r>
              <a:rPr lang="de-DE" sz="4400" dirty="0" err="1"/>
              <a:t>standard</a:t>
            </a:r>
            <a:r>
              <a:rPr lang="de-DE" sz="4400" dirty="0"/>
              <a:t> </a:t>
            </a:r>
            <a:r>
              <a:rPr lang="de-DE" sz="4400" dirty="0" err="1"/>
              <a:t>should</a:t>
            </a:r>
            <a:r>
              <a:rPr lang="de-DE" sz="4400" dirty="0"/>
              <a:t> I support?</a:t>
            </a:r>
            <a:endParaRPr lang="en-DE" sz="4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D8DC65-D799-46EA-AD19-B2AF1BD59065}"/>
              </a:ext>
            </a:extLst>
          </p:cNvPr>
          <p:cNvSpPr/>
          <p:nvPr/>
        </p:nvSpPr>
        <p:spPr>
          <a:xfrm>
            <a:off x="3236117" y="2249774"/>
            <a:ext cx="5668361" cy="21934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48C669-05C5-44EF-9EA3-80CB0C36F1F1}"/>
              </a:ext>
            </a:extLst>
          </p:cNvPr>
          <p:cNvSpPr txBox="1"/>
          <p:nvPr/>
        </p:nvSpPr>
        <p:spPr>
          <a:xfrm>
            <a:off x="3348607" y="4531628"/>
            <a:ext cx="48407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1.0</a:t>
            </a:r>
            <a:endParaRPr lang="en-DE" sz="13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AA66A9-39C0-49A2-945A-5FFDDA7193A7}"/>
              </a:ext>
            </a:extLst>
          </p:cNvPr>
          <p:cNvSpPr txBox="1"/>
          <p:nvPr/>
        </p:nvSpPr>
        <p:spPr>
          <a:xfrm>
            <a:off x="8357882" y="4531628"/>
            <a:ext cx="4872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2.0</a:t>
            </a:r>
            <a:endParaRPr lang="en-DE" sz="135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E9E762-7E26-40D6-A2A4-C0E036B4CC32}"/>
              </a:ext>
            </a:extLst>
          </p:cNvPr>
          <p:cNvCxnSpPr/>
          <p:nvPr/>
        </p:nvCxnSpPr>
        <p:spPr>
          <a:xfrm flipV="1">
            <a:off x="3002560" y="2249774"/>
            <a:ext cx="0" cy="21934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EA9E34-8A9A-40A1-AB5C-563805B44735}"/>
              </a:ext>
            </a:extLst>
          </p:cNvPr>
          <p:cNvSpPr txBox="1"/>
          <p:nvPr/>
        </p:nvSpPr>
        <p:spPr>
          <a:xfrm rot="16200000">
            <a:off x="1948913" y="2993159"/>
            <a:ext cx="17868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 err="1"/>
              <a:t>Number</a:t>
            </a:r>
            <a:r>
              <a:rPr lang="de-DE" sz="1350" dirty="0"/>
              <a:t> </a:t>
            </a:r>
            <a:r>
              <a:rPr lang="de-DE" sz="1350" dirty="0" err="1"/>
              <a:t>of</a:t>
            </a:r>
            <a:r>
              <a:rPr lang="de-DE" sz="1350" dirty="0"/>
              <a:t> APIs </a:t>
            </a:r>
            <a:endParaRPr lang="en-DE" sz="135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775495-1C6D-48D5-B980-0627A583F22D}"/>
              </a:ext>
            </a:extLst>
          </p:cNvPr>
          <p:cNvCxnSpPr>
            <a:cxnSpLocks/>
          </p:cNvCxnSpPr>
          <p:nvPr/>
        </p:nvCxnSpPr>
        <p:spPr>
          <a:xfrm rot="10800000" flipV="1">
            <a:off x="9068849" y="2249773"/>
            <a:ext cx="0" cy="219347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6D4084A-2A47-4343-95FA-C1797D00BAD1}"/>
              </a:ext>
            </a:extLst>
          </p:cNvPr>
          <p:cNvSpPr txBox="1"/>
          <p:nvPr/>
        </p:nvSpPr>
        <p:spPr>
          <a:xfrm rot="5400000">
            <a:off x="8285433" y="3302103"/>
            <a:ext cx="19821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 err="1">
                <a:solidFill>
                  <a:srgbClr val="00B050"/>
                </a:solidFill>
              </a:rPr>
              <a:t>Number</a:t>
            </a:r>
            <a:r>
              <a:rPr lang="de-DE" sz="1350" dirty="0">
                <a:solidFill>
                  <a:srgbClr val="00B050"/>
                </a:solidFill>
              </a:rPr>
              <a:t> </a:t>
            </a:r>
            <a:r>
              <a:rPr lang="de-DE" sz="1350" dirty="0" err="1">
                <a:solidFill>
                  <a:srgbClr val="00B050"/>
                </a:solidFill>
              </a:rPr>
              <a:t>of</a:t>
            </a:r>
            <a:r>
              <a:rPr lang="de-DE" sz="1350" dirty="0">
                <a:solidFill>
                  <a:srgbClr val="00B050"/>
                </a:solidFill>
              </a:rPr>
              <a:t> </a:t>
            </a:r>
            <a:r>
              <a:rPr lang="de-DE" sz="1350" dirty="0" err="1">
                <a:solidFill>
                  <a:srgbClr val="00B050"/>
                </a:solidFill>
              </a:rPr>
              <a:t>Applications</a:t>
            </a:r>
            <a:r>
              <a:rPr lang="de-DE" sz="1350" dirty="0">
                <a:solidFill>
                  <a:srgbClr val="00B050"/>
                </a:solidFill>
              </a:rPr>
              <a:t> </a:t>
            </a:r>
            <a:endParaRPr lang="en-DE" sz="1350" dirty="0">
              <a:solidFill>
                <a:srgbClr val="00B05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FAF6B36-A0DE-440B-9CDD-4D34073E69EA}"/>
              </a:ext>
            </a:extLst>
          </p:cNvPr>
          <p:cNvCxnSpPr>
            <a:cxnSpLocks/>
          </p:cNvCxnSpPr>
          <p:nvPr/>
        </p:nvCxnSpPr>
        <p:spPr>
          <a:xfrm flipV="1">
            <a:off x="3236117" y="2249772"/>
            <a:ext cx="5668361" cy="21934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2C66200E-A3EE-463D-BE71-B4D577259514}"/>
              </a:ext>
            </a:extLst>
          </p:cNvPr>
          <p:cNvSpPr/>
          <p:nvPr/>
        </p:nvSpPr>
        <p:spPr>
          <a:xfrm rot="16200000">
            <a:off x="5007784" y="546550"/>
            <a:ext cx="2193472" cy="5599915"/>
          </a:xfrm>
          <a:prstGeom prst="triangle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35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B27A43EE-FDFE-4E6C-93AA-CB094F017CBB}"/>
              </a:ext>
            </a:extLst>
          </p:cNvPr>
          <p:cNvSpPr/>
          <p:nvPr/>
        </p:nvSpPr>
        <p:spPr>
          <a:xfrm rot="5400000">
            <a:off x="4935890" y="533966"/>
            <a:ext cx="2218644" cy="5599915"/>
          </a:xfrm>
          <a:prstGeom prst="triangle">
            <a:avLst>
              <a:gd name="adj" fmla="val 1147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35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BF2680-DE66-4F05-B114-9EE807F13B17}"/>
              </a:ext>
            </a:extLst>
          </p:cNvPr>
          <p:cNvSpPr txBox="1"/>
          <p:nvPr/>
        </p:nvSpPr>
        <p:spPr>
          <a:xfrm>
            <a:off x="3930068" y="4531628"/>
            <a:ext cx="41420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1.1</a:t>
            </a:r>
            <a:endParaRPr lang="en-DE" sz="13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E39EB1-96C4-40C3-935E-79F715246474}"/>
              </a:ext>
            </a:extLst>
          </p:cNvPr>
          <p:cNvSpPr txBox="1"/>
          <p:nvPr/>
        </p:nvSpPr>
        <p:spPr>
          <a:xfrm>
            <a:off x="4511532" y="4531628"/>
            <a:ext cx="4410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1.2</a:t>
            </a:r>
            <a:endParaRPr lang="en-DE" sz="13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3D777C-0FBA-4402-B97F-DA0D57E4D6F3}"/>
              </a:ext>
            </a:extLst>
          </p:cNvPr>
          <p:cNvSpPr txBox="1"/>
          <p:nvPr/>
        </p:nvSpPr>
        <p:spPr>
          <a:xfrm>
            <a:off x="5050002" y="4531628"/>
            <a:ext cx="4366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1.3</a:t>
            </a:r>
            <a:endParaRPr lang="en-DE" sz="13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B8456D-FDF5-4542-B79E-409510FEF613}"/>
              </a:ext>
            </a:extLst>
          </p:cNvPr>
          <p:cNvSpPr txBox="1"/>
          <p:nvPr/>
        </p:nvSpPr>
        <p:spPr>
          <a:xfrm>
            <a:off x="5584010" y="4531628"/>
            <a:ext cx="43079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1.4</a:t>
            </a:r>
            <a:endParaRPr lang="en-DE" sz="135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C7428E-0399-4540-86A7-E4FAD7514C7A}"/>
              </a:ext>
            </a:extLst>
          </p:cNvPr>
          <p:cNvSpPr txBox="1"/>
          <p:nvPr/>
        </p:nvSpPr>
        <p:spPr>
          <a:xfrm>
            <a:off x="6014803" y="4531628"/>
            <a:ext cx="4410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1.5</a:t>
            </a:r>
            <a:endParaRPr lang="en-DE" sz="135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3E7C3D-04A8-436A-99AC-2708DE3E290D}"/>
              </a:ext>
            </a:extLst>
          </p:cNvPr>
          <p:cNvSpPr txBox="1"/>
          <p:nvPr/>
        </p:nvSpPr>
        <p:spPr>
          <a:xfrm>
            <a:off x="6483398" y="4531628"/>
            <a:ext cx="4032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1.6</a:t>
            </a:r>
            <a:endParaRPr lang="en-DE" sz="1350" dirty="0"/>
          </a:p>
        </p:txBody>
      </p:sp>
    </p:spTree>
    <p:extLst>
      <p:ext uri="{BB962C8B-B14F-4D97-AF65-F5344CB8AC3E}">
        <p14:creationId xmlns:p14="http://schemas.microsoft.com/office/powerpoint/2010/main" val="2977623160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73CC9B5-8FEE-48F9-BEED-127B83217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632" y="903086"/>
            <a:ext cx="8823567" cy="476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095748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36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aenet Presentation Template 16-9 - 2018.potx" id="{F7D52645-D1D8-42EC-AAE5-F56C595E2CFD}" vid="{F85E37D7-D1D5-4C27-8187-644777FC670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637</Words>
  <Application>Microsoft Office PowerPoint</Application>
  <PresentationFormat>Widescreen</PresentationFormat>
  <Paragraphs>111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</vt:lpstr>
      <vt:lpstr>Calibri</vt:lpstr>
      <vt:lpstr>Calibri Light</vt:lpstr>
      <vt:lpstr>Consolas</vt:lpstr>
      <vt:lpstr>Courier New</vt:lpstr>
      <vt:lpstr>Segoe UI</vt:lpstr>
      <vt:lpstr>Segoe UI Light</vt:lpstr>
      <vt:lpstr>Segoe UI Semilight</vt:lpstr>
      <vt:lpstr>Wingdings</vt:lpstr>
      <vt:lpstr>1_Office Theme</vt:lpstr>
      <vt:lpstr>WHITE TEMPLATE</vt:lpstr>
      <vt:lpstr>PowerPoint Presentation</vt:lpstr>
      <vt:lpstr>PowerPoint Presentation</vt:lpstr>
      <vt:lpstr>PowerPoint Presentation</vt:lpstr>
      <vt:lpstr>PowerPoint Presentation</vt:lpstr>
      <vt:lpstr>.NET Standard</vt:lpstr>
      <vt:lpstr>What is .NET Standard?</vt:lpstr>
      <vt:lpstr>.NET Standard</vt:lpstr>
      <vt:lpstr>Which standard should I support?</vt:lpstr>
      <vt:lpstr>PowerPoint Presentation</vt:lpstr>
      <vt:lpstr>.NET Standard</vt:lpstr>
      <vt:lpstr>API Browser</vt:lpstr>
      <vt:lpstr>Frameworks and Runtimes</vt:lpstr>
      <vt:lpstr>Currently Supported OS</vt:lpstr>
      <vt:lpstr>How to specify target runtime(s)?</vt:lpstr>
      <vt:lpstr>Build application</vt:lpstr>
      <vt:lpstr> Build Self-Contained Application</vt:lpstr>
      <vt:lpstr>Run with dbl-click on .EXE</vt:lpstr>
      <vt:lpstr>Working with objects</vt:lpstr>
      <vt:lpstr>Process Explorer</vt:lpstr>
      <vt:lpstr>Exercises</vt:lpstr>
      <vt:lpstr>(E5) Framework Independent Build </vt:lpstr>
      <vt:lpstr>After publish…</vt:lpstr>
      <vt:lpstr>How and what to run?</vt:lpstr>
      <vt:lpstr>(E6) Working with Debugger</vt:lpstr>
      <vt:lpstr>Explore loaded modules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prenner</dc:creator>
  <cp:lastModifiedBy>Damir Dobric</cp:lastModifiedBy>
  <cp:revision>10</cp:revision>
  <dcterms:created xsi:type="dcterms:W3CDTF">2018-11-04T18:39:41Z</dcterms:created>
  <dcterms:modified xsi:type="dcterms:W3CDTF">2020-11-22T21:51:27Z</dcterms:modified>
</cp:coreProperties>
</file>